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Merriweather Light"/>
      <p:regular r:id="rId43"/>
      <p:bold r:id="rId44"/>
      <p:italic r:id="rId45"/>
      <p:boldItalic r:id="rId46"/>
    </p:embeddedFont>
    <p:embeddedFont>
      <p:font typeface="Comfortaa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MerriweatherLight-bold.fntdata"/><Relationship Id="rId21" Type="http://schemas.openxmlformats.org/officeDocument/2006/relationships/slide" Target="slides/slide16.xml"/><Relationship Id="rId43" Type="http://schemas.openxmlformats.org/officeDocument/2006/relationships/font" Target="fonts/MerriweatherLight-regular.fntdata"/><Relationship Id="rId24" Type="http://schemas.openxmlformats.org/officeDocument/2006/relationships/slide" Target="slides/slide19.xml"/><Relationship Id="rId46" Type="http://schemas.openxmlformats.org/officeDocument/2006/relationships/font" Target="fonts/MerriweatherLight-boldItalic.fntdata"/><Relationship Id="rId23" Type="http://schemas.openxmlformats.org/officeDocument/2006/relationships/slide" Target="slides/slide18.xml"/><Relationship Id="rId45" Type="http://schemas.openxmlformats.org/officeDocument/2006/relationships/font" Target="fonts/Merriweather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Comfortaa-bold.fntdata"/><Relationship Id="rId25" Type="http://schemas.openxmlformats.org/officeDocument/2006/relationships/slide" Target="slides/slide20.xml"/><Relationship Id="rId47" Type="http://schemas.openxmlformats.org/officeDocument/2006/relationships/font" Target="fonts/Comfortaa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938b41d612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938b41d612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38b41d612_0_5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2938b41d612_0_5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44a6c2146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2944a6c2146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44a6c214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2944a6c214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38b41d612_0_6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2938b41d612_0_6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38b41d612_0_6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2938b41d612_0_6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938b41d612_0_6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2938b41d612_0_6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938b41d612_0_39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2938b41d612_0_39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38b41d612_0_5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2938b41d612_0_5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938b41d612_0_5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2938b41d612_0_5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38b41d612_0_4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2938b41d612_0_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938b41d612_0_5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2938b41d612_0_5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938b41d612_0_5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g2938b41d612_0_5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7339960e6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2c7339960e6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7339960e6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-US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Confidence score of positional density: </a:t>
            </a: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ECEC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conf_hand_no=exp(−2.0×10−1×∑</a:t>
            </a:r>
            <a:r>
              <a:rPr i="1" lang="en-US" sz="1900">
                <a:solidFill>
                  <a:srgbClr val="ECEC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1900">
                <a:solidFill>
                  <a:srgbClr val="ECEC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​∣</a:t>
            </a:r>
            <a:r>
              <a:rPr i="1" lang="en-US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lang="en-US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hand_hand_no,</a:t>
            </a:r>
            <a:r>
              <a:rPr i="1" lang="en-US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1900">
                <a:solidFill>
                  <a:srgbClr val="ECEC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​−</a:t>
            </a:r>
            <a:r>
              <a:rPr i="1" lang="en-US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r>
              <a:rPr lang="en-US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body_hand_no,</a:t>
            </a:r>
            <a:r>
              <a:rPr i="1" lang="en-US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r>
              <a:rPr lang="en-US" sz="1900">
                <a:solidFill>
                  <a:srgbClr val="ECECE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∣)</a:t>
            </a:r>
            <a:endParaRPr/>
          </a:p>
        </p:txBody>
      </p:sp>
      <p:sp>
        <p:nvSpPr>
          <p:cNvPr id="289" name="Google Shape;289;g2c7339960e6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38b41d612_0_5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2938b41d612_0_5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c7339960e6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2c7339960e6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944a6c2146_0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944a6c2146_0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944a6c2146_0_3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944a6c2146_0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944a6c2146_0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944a6c2146_0_3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944a6c2146_0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944a6c2146_0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944a6c2146_0_3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944a6c2146_0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944a6c2146_0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944a6c2146_0_3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38b41d612_0_4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g2938b41d612_0_4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944a6c2146_0_3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944a6c2146_0_3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944a6c2146_0_3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944a6c2146_0_3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944a6c2146_0_3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944a6c2146_0_3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c78fbc824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g2c78fbc824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944a6c2146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g2944a6c2146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44a6c2146_0_4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" name="Google Shape;374;g2944a6c2146_0_4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55c3fe95e7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155c3fe95e7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938b41d612_0_5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g2938b41d612_0_5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938b41d612_0_6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g2938b41d612_0_6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38b41d612_0_5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2938b41d612_0_5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44a6c2146_0_4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2944a6c2146_0_4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44a6c2146_0_3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944a6c2146_0_3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944a6c2146_0_3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7339960e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7339960e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c7339960e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7339960e6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7339960e6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c7339960e6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44a6c2146_0_3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44a6c2146_0_3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944a6c2146_0_3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1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E:\websites\free-power-point-templates\2012\logos.png"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ctrTitle"/>
          </p:nvPr>
        </p:nvSpPr>
        <p:spPr>
          <a:xfrm>
            <a:off x="427703" y="1784556"/>
            <a:ext cx="8229600" cy="16887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  <a:defRPr sz="3600">
                <a:solidFill>
                  <a:srgbClr val="0070C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420328" y="3694468"/>
            <a:ext cx="82296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i="0"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471947" y="224337"/>
            <a:ext cx="8259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  <a:defRPr sz="3600">
                <a:solidFill>
                  <a:srgbClr val="0070C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463714" y="1312606"/>
            <a:ext cx="8246100" cy="3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>
                <a:solidFill>
                  <a:schemeClr val="lt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532692" y="271648"/>
            <a:ext cx="8093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  <a:defRPr sz="3600">
                <a:solidFill>
                  <a:srgbClr val="0070C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522131" y="1655517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522131" y="2127914"/>
            <a:ext cx="4040100" cy="22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5560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indent="-330200" lvl="3" marL="18288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6" name="Google Shape;36;p5"/>
          <p:cNvSpPr txBox="1"/>
          <p:nvPr>
            <p:ph idx="3" type="body"/>
          </p:nvPr>
        </p:nvSpPr>
        <p:spPr>
          <a:xfrm>
            <a:off x="4557252" y="1655517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5"/>
          <p:cNvSpPr txBox="1"/>
          <p:nvPr>
            <p:ph idx="4" type="body"/>
          </p:nvPr>
        </p:nvSpPr>
        <p:spPr>
          <a:xfrm>
            <a:off x="4557252" y="2127914"/>
            <a:ext cx="4041900" cy="22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5560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>
                <a:solidFill>
                  <a:schemeClr val="l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indent="-330200" lvl="3" marL="18288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-9150" y="5213747"/>
            <a:ext cx="838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This presentation uses a free template provided by FPPT.com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www.free-power-point-templates.com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jpg"/><Relationship Id="rId4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0" Type="http://schemas.openxmlformats.org/officeDocument/2006/relationships/hyperlink" Target="https://paperswithcode.com/lib/detectron2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hyperlink" Target="https://openaccess.thecvf.com/content/CVPR2022/papers/Narasimhaswamy_Whose_Hands_Are_These_Hand_Detection_and_Hand-Body_Association_in_CVPR_2022_paper.pdf" TargetMode="External"/><Relationship Id="rId9" Type="http://schemas.openxmlformats.org/officeDocument/2006/relationships/hyperlink" Target="https://www.cv-foundation.org/openaccess/content_iccv_2015/papers/Girshick_Fast_R-CNN_ICCV_2015_paper.pdf" TargetMode="External"/><Relationship Id="rId5" Type="http://schemas.openxmlformats.org/officeDocument/2006/relationships/hyperlink" Target="https://openaccess.thecvf.com/content_ICCV_2017/papers/He_Mask_R-CNN_ICCV_2017_paper.pdf" TargetMode="External"/><Relationship Id="rId6" Type="http://schemas.openxmlformats.org/officeDocument/2006/relationships/hyperlink" Target="https://ieeexplore.ieee.org/document/6909475" TargetMode="External"/><Relationship Id="rId7" Type="http://schemas.openxmlformats.org/officeDocument/2006/relationships/hyperlink" Target="https://www.cv-foundation.org/openaccess/content_iccv_2015/papers/Girshick_Fast_R-CNN_ICCV_2015_paper.pdf" TargetMode="External"/><Relationship Id="rId8" Type="http://schemas.openxmlformats.org/officeDocument/2006/relationships/hyperlink" Target="https://paperswithcode.com/method/fpn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jpg"/><Relationship Id="rId4" Type="http://schemas.openxmlformats.org/officeDocument/2006/relationships/image" Target="../media/image3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vision.cs.stonybrook.edu/~supreeth/BodyHands/" TargetMode="Externa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5008925" y="4289925"/>
            <a:ext cx="359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An Offering at His Lotus Feet</a:t>
            </a:r>
            <a:endParaRPr b="0" i="0" sz="16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Google Shape;174;p23"/>
          <p:cNvCxnSpPr/>
          <p:nvPr/>
        </p:nvCxnSpPr>
        <p:spPr>
          <a:xfrm flipH="1" rot="10800000">
            <a:off x="2558358" y="2447576"/>
            <a:ext cx="418800" cy="1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5" name="Google Shape;175;p23"/>
          <p:cNvCxnSpPr/>
          <p:nvPr/>
        </p:nvCxnSpPr>
        <p:spPr>
          <a:xfrm flipH="1" rot="10800000">
            <a:off x="5120212" y="1850667"/>
            <a:ext cx="340800" cy="62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6" name="Google Shape;176;p23"/>
          <p:cNvCxnSpPr/>
          <p:nvPr/>
        </p:nvCxnSpPr>
        <p:spPr>
          <a:xfrm flipH="1" rot="10800000">
            <a:off x="3720049" y="2447576"/>
            <a:ext cx="418800" cy="1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7" name="Google Shape;177;p23"/>
          <p:cNvCxnSpPr/>
          <p:nvPr/>
        </p:nvCxnSpPr>
        <p:spPr>
          <a:xfrm>
            <a:off x="5120212" y="2474067"/>
            <a:ext cx="316500" cy="56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8" name="Google Shape;178;p23"/>
          <p:cNvSpPr txBox="1"/>
          <p:nvPr/>
        </p:nvSpPr>
        <p:spPr>
          <a:xfrm>
            <a:off x="0" y="65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Framework</a:t>
            </a:r>
            <a:endParaRPr i="1" sz="31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3"/>
          <p:cNvSpPr/>
          <p:nvPr/>
        </p:nvSpPr>
        <p:spPr>
          <a:xfrm>
            <a:off x="1297375" y="1926966"/>
            <a:ext cx="1357200" cy="1176000"/>
          </a:xfrm>
          <a:prstGeom prst="cube">
            <a:avLst>
              <a:gd fmla="val 10959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Backbone + FPN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2838957" y="1926966"/>
            <a:ext cx="1043400" cy="1176000"/>
          </a:xfrm>
          <a:prstGeom prst="cube">
            <a:avLst>
              <a:gd fmla="val 10959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RPN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4137131" y="1926966"/>
            <a:ext cx="1043400" cy="1176000"/>
          </a:xfrm>
          <a:prstGeom prst="cube">
            <a:avLst>
              <a:gd fmla="val 10959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ROI Align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5273034" y="592100"/>
            <a:ext cx="1158000" cy="1261200"/>
          </a:xfrm>
          <a:prstGeom prst="cube">
            <a:avLst>
              <a:gd fmla="val 10959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Box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class, Regress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5273034" y="3008572"/>
            <a:ext cx="1158000" cy="1261200"/>
          </a:xfrm>
          <a:prstGeom prst="cube">
            <a:avLst>
              <a:gd fmla="val 10959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Mask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Google Shape;184;p23"/>
          <p:cNvCxnSpPr/>
          <p:nvPr/>
        </p:nvCxnSpPr>
        <p:spPr>
          <a:xfrm>
            <a:off x="6342186" y="1467021"/>
            <a:ext cx="316500" cy="56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5" name="Google Shape;185;p23"/>
          <p:cNvCxnSpPr/>
          <p:nvPr/>
        </p:nvCxnSpPr>
        <p:spPr>
          <a:xfrm flipH="1" rot="10800000">
            <a:off x="6342186" y="2843460"/>
            <a:ext cx="340800" cy="62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6" name="Google Shape;186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23"/>
          <p:cNvSpPr txBox="1"/>
          <p:nvPr/>
        </p:nvSpPr>
        <p:spPr>
          <a:xfrm>
            <a:off x="1425975" y="4559975"/>
            <a:ext cx="6317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0" y="592099"/>
            <a:ext cx="1507272" cy="10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/>
          <p:nvPr/>
        </p:nvSpPr>
        <p:spPr>
          <a:xfrm>
            <a:off x="6571200" y="1926975"/>
            <a:ext cx="1507200" cy="1176000"/>
          </a:xfrm>
          <a:prstGeom prst="cube">
            <a:avLst>
              <a:gd fmla="val 10959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Association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4976" y="3535524"/>
            <a:ext cx="1507275" cy="1130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3"/>
          <p:cNvCxnSpPr/>
          <p:nvPr/>
        </p:nvCxnSpPr>
        <p:spPr>
          <a:xfrm>
            <a:off x="1387086" y="1554317"/>
            <a:ext cx="297300" cy="51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2" name="Google Shape;192;p23"/>
          <p:cNvCxnSpPr/>
          <p:nvPr/>
        </p:nvCxnSpPr>
        <p:spPr>
          <a:xfrm>
            <a:off x="7713786" y="3067221"/>
            <a:ext cx="316500" cy="56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/>
        </p:nvSpPr>
        <p:spPr>
          <a:xfrm>
            <a:off x="4841575" y="180600"/>
            <a:ext cx="432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Feature Pyramid Network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4924025" y="762000"/>
            <a:ext cx="417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99" name="Google Shape;199;p24"/>
          <p:cNvSpPr txBox="1"/>
          <p:nvPr/>
        </p:nvSpPr>
        <p:spPr>
          <a:xfrm>
            <a:off x="117175" y="753150"/>
            <a:ext cx="3263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Georgia"/>
              <a:buChar char="●"/>
            </a:pPr>
            <a:r>
              <a:rPr lang="en-US" sz="20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feature extractor </a:t>
            </a:r>
            <a:endParaRPr sz="20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Georgia"/>
              <a:buChar char="●"/>
            </a:pPr>
            <a:r>
              <a:rPr lang="en-US" sz="20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multi-scale feature maps</a:t>
            </a:r>
            <a:endParaRPr sz="20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Georgia"/>
              <a:buChar char="●"/>
            </a:pPr>
            <a:r>
              <a:rPr lang="en-US" sz="20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feature </a:t>
            </a:r>
            <a:r>
              <a:rPr lang="en-US" sz="20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fusion- marginal extra cost</a:t>
            </a:r>
            <a:endParaRPr sz="20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Georgia"/>
              <a:buChar char="●"/>
            </a:pPr>
            <a:r>
              <a:rPr lang="en-US" sz="20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better semantics + higher resolution ft.maps</a:t>
            </a:r>
            <a:endParaRPr sz="20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0" name="Google Shape;200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675" y="790200"/>
            <a:ext cx="4675300" cy="3266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2" y="0"/>
            <a:ext cx="46753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4841575" y="180600"/>
            <a:ext cx="432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Feature Pyramid Network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1731350" y="4640725"/>
            <a:ext cx="18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Backbone = ResNet50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600" y="1410150"/>
            <a:ext cx="4771624" cy="1981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3F3F3"/>
            </a:gs>
            <a:gs pos="100000">
              <a:srgbClr val="73737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26"/>
          <p:cNvSpPr txBox="1"/>
          <p:nvPr/>
        </p:nvSpPr>
        <p:spPr>
          <a:xfrm>
            <a:off x="0" y="-697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 Proposal Network</a:t>
            </a:r>
            <a:endParaRPr i="1" sz="3100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1550"/>
            <a:ext cx="9144001" cy="337465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 txBox="1"/>
          <p:nvPr/>
        </p:nvSpPr>
        <p:spPr>
          <a:xfrm>
            <a:off x="219250" y="4248225"/>
            <a:ext cx="869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Anchor boxes - 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various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 sizes and aspect ratios in the image grid (for visualisation)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00" y="1897838"/>
            <a:ext cx="5486400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27"/>
          <p:cNvSpPr txBox="1"/>
          <p:nvPr/>
        </p:nvSpPr>
        <p:spPr>
          <a:xfrm>
            <a:off x="0" y="-697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 Proposal Network</a:t>
            </a:r>
            <a:endParaRPr i="1" sz="31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0" y="533400"/>
            <a:ext cx="9067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➢"/>
            </a:pPr>
            <a:r>
              <a:rPr lang="en-US" sz="1600">
                <a:solidFill>
                  <a:schemeClr val="lt1"/>
                </a:solidFill>
              </a:rPr>
              <a:t>Anchor Boxes: of different scales and aspect ratios - at different spatial locations across the feature map grid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➢"/>
            </a:pPr>
            <a:r>
              <a:rPr lang="en-US" sz="1600">
                <a:solidFill>
                  <a:schemeClr val="lt1"/>
                </a:solidFill>
              </a:rPr>
              <a:t>Predicts two key properties - each anchor box: objectness score and bounding box regression deltas; 2 separate convolutional layers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-31325" y="2025600"/>
            <a:ext cx="3454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➢"/>
            </a:pPr>
            <a:r>
              <a:rPr lang="en-US" sz="1600">
                <a:solidFill>
                  <a:schemeClr val="lt1"/>
                </a:solidFill>
              </a:rPr>
              <a:t>Objectness Score: using a convolutional layer - the likelihood of an anchor containing an object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p28"/>
          <p:cNvSpPr txBox="1"/>
          <p:nvPr/>
        </p:nvSpPr>
        <p:spPr>
          <a:xfrm>
            <a:off x="0" y="-697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 Proposal Network</a:t>
            </a:r>
            <a:endParaRPr i="1" sz="31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0" y="533400"/>
            <a:ext cx="90678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➢"/>
            </a:pPr>
            <a:r>
              <a:rPr lang="en-US" sz="1700">
                <a:solidFill>
                  <a:schemeClr val="lt1"/>
                </a:solidFill>
              </a:rPr>
              <a:t>Bounding Box Regression Deltas: Another convolutional layer predicts - each anchor - changes in the box's location, width, and height</a:t>
            </a:r>
            <a:r>
              <a:rPr lang="en-US" sz="1700">
                <a:solidFill>
                  <a:srgbClr val="EAD1DC"/>
                </a:solidFill>
              </a:rPr>
              <a:t>(dx1, dy1, dx2, dy2)</a:t>
            </a:r>
            <a:endParaRPr sz="1700">
              <a:solidFill>
                <a:srgbClr val="EAD1D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➢"/>
            </a:pPr>
            <a:r>
              <a:rPr lang="en-US" sz="1700">
                <a:solidFill>
                  <a:schemeClr val="lt1"/>
                </a:solidFill>
              </a:rPr>
              <a:t>Non-Maximum Suppression (NMS): filter out redundant or overlapping anchors - based on their objectness scores</a:t>
            </a:r>
            <a:endParaRPr sz="17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➢"/>
            </a:pPr>
            <a:r>
              <a:rPr lang="en-US" sz="1700">
                <a:solidFill>
                  <a:schemeClr val="lt1"/>
                </a:solidFill>
              </a:rPr>
              <a:t>Positive &amp; Negative: positive anchors(1) - contain objects; negative anchors(0) - background anchors</a:t>
            </a:r>
            <a:endParaRPr sz="17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➢"/>
            </a:pPr>
            <a:r>
              <a:rPr lang="en-US" sz="1700">
                <a:solidFill>
                  <a:schemeClr val="lt1"/>
                </a:solidFill>
              </a:rPr>
              <a:t>BB Regression Targets: calculated </a:t>
            </a:r>
            <a:r>
              <a:rPr lang="en-US" sz="1700">
                <a:solidFill>
                  <a:schemeClr val="lt1"/>
                </a:solidFill>
              </a:rPr>
              <a:t>for positive anchors - ground-truth box it is matched with</a:t>
            </a:r>
            <a:endParaRPr sz="17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➢"/>
            </a:pPr>
            <a:r>
              <a:rPr lang="en-US" sz="1700">
                <a:solidFill>
                  <a:schemeClr val="lt1"/>
                </a:solidFill>
              </a:rPr>
              <a:t>Loss Computation: for predictions and targets; binary cross-entropy loss for objectness scores and a smooth L1 loss for bounding box regression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29"/>
          <p:cNvSpPr txBox="1"/>
          <p:nvPr/>
        </p:nvSpPr>
        <p:spPr>
          <a:xfrm>
            <a:off x="0" y="-697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ROI Pooling </a:t>
            </a:r>
            <a:endParaRPr i="1" sz="31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152400" y="685800"/>
            <a:ext cx="88512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US" sz="1800">
                <a:solidFill>
                  <a:schemeClr val="lt1"/>
                </a:solidFill>
              </a:rPr>
              <a:t>Input Features and Region Proposals: 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</a:pPr>
            <a:r>
              <a:rPr lang="en-US" sz="1800">
                <a:solidFill>
                  <a:schemeClr val="lt1"/>
                </a:solidFill>
              </a:rPr>
              <a:t>2D feature maps from CNN backbone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</a:pPr>
            <a:r>
              <a:rPr lang="en-US" sz="1800">
                <a:solidFill>
                  <a:schemeClr val="lt1"/>
                </a:solidFill>
              </a:rPr>
              <a:t>Region proposals, generated by the Region Proposal Network (RPN)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US" sz="1800">
                <a:solidFill>
                  <a:srgbClr val="FF00FF"/>
                </a:solidFill>
              </a:rPr>
              <a:t>Adaptive Pooling</a:t>
            </a:r>
            <a:r>
              <a:rPr lang="en-US" sz="1800">
                <a:solidFill>
                  <a:schemeClr val="lt1"/>
                </a:solidFill>
              </a:rPr>
              <a:t>: 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</a:pPr>
            <a:r>
              <a:rPr lang="en-US" sz="1800">
                <a:solidFill>
                  <a:schemeClr val="lt1"/>
                </a:solidFill>
              </a:rPr>
              <a:t>output size - fixed grid (e.g., 7x7 cells)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</a:pPr>
            <a:r>
              <a:rPr lang="en-US" sz="1800">
                <a:solidFill>
                  <a:schemeClr val="lt1"/>
                </a:solidFill>
              </a:rPr>
              <a:t>extract a single value from the corresponding region in the input feature map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US" sz="1800">
                <a:solidFill>
                  <a:schemeClr val="lt1"/>
                </a:solidFill>
              </a:rPr>
              <a:t>Output Feature Map: 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</a:pPr>
            <a:r>
              <a:rPr lang="en-US" sz="1800">
                <a:solidFill>
                  <a:schemeClr val="lt1"/>
                </a:solidFill>
              </a:rPr>
              <a:t>fixed-sized feature maps (e.g., 7x7) for each region proposal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</a:pPr>
            <a:r>
              <a:rPr lang="en-US" sz="1800">
                <a:solidFill>
                  <a:schemeClr val="lt1"/>
                </a:solidFill>
              </a:rPr>
              <a:t>flattened and passed through fully connected layers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</a:pPr>
            <a:r>
              <a:rPr lang="en-US" sz="1800">
                <a:solidFill>
                  <a:schemeClr val="lt1"/>
                </a:solidFill>
              </a:rPr>
              <a:t>perform object classification and bounding box regression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/>
        </p:nvSpPr>
        <p:spPr>
          <a:xfrm>
            <a:off x="0" y="4563850"/>
            <a:ext cx="899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Left: ROI Align                                      Right: ROI Pooling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6386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30"/>
          <p:cNvSpPr txBox="1"/>
          <p:nvPr/>
        </p:nvSpPr>
        <p:spPr>
          <a:xfrm>
            <a:off x="235825" y="36075"/>
            <a:ext cx="875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2200"/>
              </a:spcAft>
              <a:buNone/>
            </a:pPr>
            <a:r>
              <a:rPr lang="en-US" sz="20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image input size - 512x512x3 | </a:t>
            </a:r>
            <a:r>
              <a:rPr lang="en-US" sz="20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feature map size - </a:t>
            </a:r>
            <a:r>
              <a:rPr lang="en-US" sz="20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16x16x512 | scale factor is 32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p31"/>
          <p:cNvSpPr txBox="1"/>
          <p:nvPr/>
        </p:nvSpPr>
        <p:spPr>
          <a:xfrm>
            <a:off x="0" y="-697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ROI Align</a:t>
            </a:r>
            <a:endParaRPr i="1" sz="31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152400" y="685800"/>
            <a:ext cx="88512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US" sz="1800">
                <a:solidFill>
                  <a:schemeClr val="lt1"/>
                </a:solidFill>
              </a:rPr>
              <a:t>Sub-pixel Sampling: </a:t>
            </a:r>
            <a:endParaRPr sz="1800"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❌</a:t>
            </a:r>
            <a:r>
              <a:rPr lang="en-US" sz="1800">
                <a:solidFill>
                  <a:schemeClr val="lt1"/>
                </a:solidFill>
              </a:rPr>
              <a:t> Instead of dividing the RoI into a grid and performing pooling,</a:t>
            </a:r>
            <a:endParaRPr sz="1800">
              <a:solidFill>
                <a:schemeClr val="lt1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✅ apply </a:t>
            </a:r>
            <a:r>
              <a:rPr lang="en-US" sz="1800" u="sng">
                <a:solidFill>
                  <a:schemeClr val="lt1"/>
                </a:solidFill>
              </a:rPr>
              <a:t>bilinear interpolation</a:t>
            </a:r>
            <a:r>
              <a:rPr lang="en-US" sz="1800">
                <a:solidFill>
                  <a:schemeClr val="lt1"/>
                </a:solidFill>
              </a:rPr>
              <a:t> to the feature map; more accurate alignment with feature map	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US" sz="1800">
                <a:solidFill>
                  <a:schemeClr val="lt1"/>
                </a:solidFill>
              </a:rPr>
              <a:t>Precise Localization: capable of interpolating features from </a:t>
            </a:r>
            <a:r>
              <a:rPr lang="en-US" sz="1800" u="sng">
                <a:solidFill>
                  <a:schemeClr val="lt1"/>
                </a:solidFill>
              </a:rPr>
              <a:t>arbitrary spatial locations</a:t>
            </a:r>
            <a:r>
              <a:rPr lang="en-US" sz="1800">
                <a:solidFill>
                  <a:schemeClr val="lt1"/>
                </a:solidFill>
              </a:rPr>
              <a:t> within the RoI -&gt; more precise localization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US" sz="1800">
                <a:solidFill>
                  <a:schemeClr val="lt1"/>
                </a:solidFill>
              </a:rPr>
              <a:t>Better Handling of Small RoIs: </a:t>
            </a:r>
            <a:r>
              <a:rPr lang="en-US" sz="1800" u="sng">
                <a:solidFill>
                  <a:schemeClr val="lt1"/>
                </a:solidFill>
              </a:rPr>
              <a:t>doesn't discard</a:t>
            </a:r>
            <a:r>
              <a:rPr lang="en-US" sz="1800">
                <a:solidFill>
                  <a:schemeClr val="lt1"/>
                </a:solidFill>
              </a:rPr>
              <a:t> spatial information unlike RoI pooling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9200" y="3281400"/>
            <a:ext cx="9230801" cy="17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2400"/>
            <a:ext cx="7520280" cy="9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450" y="1263475"/>
            <a:ext cx="5266250" cy="14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9925" y="702325"/>
            <a:ext cx="3144075" cy="299637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/>
          <p:cNvSpPr txBox="1"/>
          <p:nvPr/>
        </p:nvSpPr>
        <p:spPr>
          <a:xfrm>
            <a:off x="7381750" y="58250"/>
            <a:ext cx="155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Bilinear Interpolation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CCCCC"/>
            </a:gs>
            <a:gs pos="100000">
              <a:srgbClr val="73737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700" y="155050"/>
            <a:ext cx="2887775" cy="48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4850" y="152409"/>
            <a:ext cx="1772300" cy="181221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105050" y="2894150"/>
            <a:ext cx="540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0" y="2109900"/>
            <a:ext cx="6076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 Presentation for Project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Masters in Technology in Computer Science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2022- 24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2107225" y="2493475"/>
            <a:ext cx="66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1825500" y="3347775"/>
            <a:ext cx="135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3"/>
          <p:cNvPicPr preferRelativeResize="0"/>
          <p:nvPr/>
        </p:nvPicPr>
        <p:blipFill rotWithShape="1">
          <a:blip r:embed="rId3">
            <a:alphaModFix/>
          </a:blip>
          <a:srcRect b="3048" l="7037" r="5328" t="1083"/>
          <a:stretch/>
        </p:blipFill>
        <p:spPr>
          <a:xfrm>
            <a:off x="-59125" y="100975"/>
            <a:ext cx="7861468" cy="504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33"/>
          <p:cNvSpPr txBox="1"/>
          <p:nvPr/>
        </p:nvSpPr>
        <p:spPr>
          <a:xfrm>
            <a:off x="7633425" y="199675"/>
            <a:ext cx="16113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First dot(Out of 4 dots) value calculation in the first cell of the 3x3 output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50109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0" y="-697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Association</a:t>
            </a:r>
            <a:endParaRPr i="1" sz="31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35"/>
          <p:cNvSpPr txBox="1"/>
          <p:nvPr/>
        </p:nvSpPr>
        <p:spPr>
          <a:xfrm>
            <a:off x="152400" y="685800"/>
            <a:ext cx="88512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-US" sz="1900">
                <a:solidFill>
                  <a:schemeClr val="lt1"/>
                </a:solidFill>
              </a:rPr>
              <a:t>Body </a:t>
            </a:r>
            <a:r>
              <a:rPr lang="en-US" sz="1900">
                <a:solidFill>
                  <a:schemeClr val="lt1"/>
                </a:solidFill>
              </a:rPr>
              <a:t>Bboxes and Hand Bboxes overlap in dataset - Bbox covers the entire body- including the hand</a:t>
            </a:r>
            <a:endParaRPr sz="19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-US" sz="1900">
                <a:solidFill>
                  <a:schemeClr val="lt1"/>
                </a:solidFill>
              </a:rPr>
              <a:t>During Testing, the Body Bbox covers the hand - </a:t>
            </a:r>
            <a:r>
              <a:rPr lang="en-US" sz="1900">
                <a:solidFill>
                  <a:srgbClr val="FF00FF"/>
                </a:solidFill>
              </a:rPr>
              <a:t>Overlap</a:t>
            </a:r>
            <a:endParaRPr sz="1900">
              <a:solidFill>
                <a:srgbClr val="FF00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-US" sz="1900">
                <a:solidFill>
                  <a:schemeClr val="lt1"/>
                </a:solidFill>
              </a:rPr>
              <a:t>For each Hand Bbox, check overlap with all Body Bbox in the image - Bipartite Matching for areas </a:t>
            </a:r>
            <a:endParaRPr sz="19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51AB2A"/>
            </a:gs>
            <a:gs pos="100000">
              <a:srgbClr val="203E1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0" y="-697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Association</a:t>
            </a:r>
            <a:endParaRPr i="1" sz="31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36"/>
          <p:cNvSpPr txBox="1"/>
          <p:nvPr/>
        </p:nvSpPr>
        <p:spPr>
          <a:xfrm>
            <a:off x="129575" y="715200"/>
            <a:ext cx="88512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-US" sz="1900">
                <a:solidFill>
                  <a:schemeClr val="lt1"/>
                </a:solidFill>
              </a:rPr>
              <a:t>Each body box is a candidate for a hand, and </a:t>
            </a:r>
            <a:r>
              <a:rPr lang="en-US" sz="1900">
                <a:solidFill>
                  <a:schemeClr val="lt1"/>
                </a:solidFill>
              </a:rPr>
              <a:t>the hand box itself too - if there are no bodies but only hands in the image</a:t>
            </a:r>
            <a:endParaRPr sz="19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-US" sz="1900">
                <a:solidFill>
                  <a:schemeClr val="lt1"/>
                </a:solidFill>
              </a:rPr>
              <a:t>Hungarian Algorithm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500" y="2549000"/>
            <a:ext cx="4143000" cy="20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600"/>
            <a:ext cx="8839199" cy="334558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0" y="827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Snippet</a:t>
            </a:r>
            <a:endParaRPr i="1"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0" y="827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Code Snippet</a:t>
            </a:r>
            <a:endParaRPr i="1"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8" name="Google Shape;3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50" y="744500"/>
            <a:ext cx="8969575" cy="402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39"/>
          <p:cNvSpPr txBox="1"/>
          <p:nvPr/>
        </p:nvSpPr>
        <p:spPr>
          <a:xfrm>
            <a:off x="0" y="-697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i="1" sz="3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6" name="Google Shape;3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900" y="515906"/>
            <a:ext cx="5916426" cy="4437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587" y="515900"/>
            <a:ext cx="5992312" cy="44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40"/>
          <p:cNvSpPr txBox="1"/>
          <p:nvPr/>
        </p:nvSpPr>
        <p:spPr>
          <a:xfrm>
            <a:off x="0" y="-697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i="1" sz="3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875" y="515899"/>
            <a:ext cx="6018026" cy="45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Google Shape;332;p41"/>
          <p:cNvSpPr txBox="1"/>
          <p:nvPr/>
        </p:nvSpPr>
        <p:spPr>
          <a:xfrm>
            <a:off x="0" y="-697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i="1" sz="3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558" y="515900"/>
            <a:ext cx="5992342" cy="44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" name="Google Shape;340;p42"/>
          <p:cNvSpPr txBox="1"/>
          <p:nvPr/>
        </p:nvSpPr>
        <p:spPr>
          <a:xfrm>
            <a:off x="0" y="-697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i="1" sz="3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7CE88"/>
            </a:gs>
            <a:gs pos="100000">
              <a:srgbClr val="768F45"/>
            </a:gs>
          </a:gsLst>
          <a:lin ang="5400012" scaled="0"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63800" y="-31350"/>
            <a:ext cx="6317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Merriweather Light"/>
                <a:ea typeface="Merriweather Light"/>
                <a:cs typeface="Merriweather Light"/>
                <a:sym typeface="Merriweather Light"/>
              </a:rPr>
              <a:t>Hand and Associated Body Localization </a:t>
            </a:r>
            <a:endParaRPr sz="36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14" name="Google Shape;114;p16"/>
          <p:cNvSpPr txBox="1"/>
          <p:nvPr>
            <p:ph idx="4294967295" type="subTitle"/>
          </p:nvPr>
        </p:nvSpPr>
        <p:spPr>
          <a:xfrm>
            <a:off x="7375" y="1696050"/>
            <a:ext cx="33639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2800"/>
              <a:t>Guided By- 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2800"/>
              <a:t>Dr. S Balasubramanian</a:t>
            </a:r>
            <a:endParaRPr sz="2800"/>
          </a:p>
        </p:txBody>
      </p:sp>
      <p:sp>
        <p:nvSpPr>
          <p:cNvPr id="115" name="Google Shape;115;p16"/>
          <p:cNvSpPr txBox="1"/>
          <p:nvPr>
            <p:ph idx="4294967295" type="subTitle"/>
          </p:nvPr>
        </p:nvSpPr>
        <p:spPr>
          <a:xfrm>
            <a:off x="83575" y="3601050"/>
            <a:ext cx="3363900" cy="11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550"/>
              <a:t>A Presentation by:</a:t>
            </a:r>
            <a:endParaRPr sz="25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550"/>
              <a:t>Bikash Ranjan Padhy</a:t>
            </a:r>
            <a:endParaRPr sz="25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550"/>
              <a:t>Regd. No:22554</a:t>
            </a:r>
            <a:endParaRPr sz="2550"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600" y="42450"/>
            <a:ext cx="2828677" cy="188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557" y="2001200"/>
            <a:ext cx="4213542" cy="31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575" y="515920"/>
            <a:ext cx="5992325" cy="449423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p43"/>
          <p:cNvSpPr txBox="1"/>
          <p:nvPr/>
        </p:nvSpPr>
        <p:spPr>
          <a:xfrm>
            <a:off x="0" y="-697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i="1" sz="3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557" y="515900"/>
            <a:ext cx="5992342" cy="44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p44"/>
          <p:cNvSpPr txBox="1"/>
          <p:nvPr/>
        </p:nvSpPr>
        <p:spPr>
          <a:xfrm>
            <a:off x="0" y="-697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i="1" sz="3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62" name="Google Shape;362;p45"/>
          <p:cNvSpPr txBox="1"/>
          <p:nvPr/>
        </p:nvSpPr>
        <p:spPr>
          <a:xfrm>
            <a:off x="0" y="827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i="1" sz="3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45"/>
          <p:cNvSpPr txBox="1"/>
          <p:nvPr/>
        </p:nvSpPr>
        <p:spPr>
          <a:xfrm>
            <a:off x="534775" y="1551150"/>
            <a:ext cx="7992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Making the </a:t>
            </a: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ssociation </a:t>
            </a: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learnable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Try other models- YOLO 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6"/>
          <p:cNvSpPr txBox="1"/>
          <p:nvPr/>
        </p:nvSpPr>
        <p:spPr>
          <a:xfrm>
            <a:off x="0" y="827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latin typeface="Times New Roman"/>
                <a:ea typeface="Times New Roman"/>
                <a:cs typeface="Times New Roman"/>
                <a:sym typeface="Times New Roman"/>
              </a:rPr>
              <a:t>Acknowledgements</a:t>
            </a:r>
            <a:endParaRPr i="1"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0" name="Google Shape;370;p46"/>
          <p:cNvSpPr txBox="1"/>
          <p:nvPr/>
        </p:nvSpPr>
        <p:spPr>
          <a:xfrm>
            <a:off x="0" y="1385250"/>
            <a:ext cx="90678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Swami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S Balasubramanian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DMACS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6"/>
          <p:cNvSpPr txBox="1"/>
          <p:nvPr/>
        </p:nvSpPr>
        <p:spPr>
          <a:xfrm>
            <a:off x="0" y="3570675"/>
            <a:ext cx="906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/>
          <p:nvPr/>
        </p:nvSpPr>
        <p:spPr>
          <a:xfrm>
            <a:off x="0" y="827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i="1"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47"/>
          <p:cNvSpPr txBox="1"/>
          <p:nvPr/>
        </p:nvSpPr>
        <p:spPr>
          <a:xfrm>
            <a:off x="275175" y="715125"/>
            <a:ext cx="86418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Narasimhaswamy, T. Nguyen, M. Huang, M. Hoai. Whose Hands Are These Hand Detection and Hand-Body Association. In CVPR  2022.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Kaiming He, Georgia Gkioxari, Piotr Dollár, and Ross Girshick. Mask R-CNN. In Proceedings of the International Conference on Computer Vision, 2017.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R. Girshick, J. Donahue, T. Darrell, and J. Malik. Rich feature hierarchies for accurate object detection and semantic segmentation. In CVPR, 2014.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S. Ren, K. He, R. Girshick, and J. Sun. Faster R-CNN: Towards real-time object detection with region proposal net- works. In NIPS, 2015.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T.-Y. Lin, P. Dollár, R. Girshick, K. He, B. Hariharan, and S. Belongie. Feature pyramid networks for object detection. In CVPR, 2017.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R. Girshick. Fast R-CNN. In ICCV, 2015.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Facebook Research - Detectron2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4" name="Google Shape;38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25" y="0"/>
            <a:ext cx="7565397" cy="504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8"/>
          <p:cNvSpPr txBox="1"/>
          <p:nvPr/>
        </p:nvSpPr>
        <p:spPr>
          <a:xfrm>
            <a:off x="6614650" y="4654950"/>
            <a:ext cx="196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Sairam, 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hank You 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839200" cy="445252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92" name="Google Shape;392;p49"/>
          <p:cNvSpPr txBox="1"/>
          <p:nvPr/>
        </p:nvSpPr>
        <p:spPr>
          <a:xfrm>
            <a:off x="152400" y="4474525"/>
            <a:ext cx="747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Pytorch’s mask_rcnn model uses MultiScaleRoIAlign for box and mask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"/>
          <p:cNvSpPr txBox="1"/>
          <p:nvPr/>
        </p:nvSpPr>
        <p:spPr>
          <a:xfrm>
            <a:off x="6943075" y="737050"/>
            <a:ext cx="222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RegionProposalNetwork</a:t>
            </a:r>
            <a:endParaRPr sz="24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725"/>
            <a:ext cx="6787525" cy="50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 b="0" l="5555" r="5555" t="0"/>
          <a:stretch/>
        </p:blipFill>
        <p:spPr>
          <a:xfrm>
            <a:off x="4413967" y="1560000"/>
            <a:ext cx="4653834" cy="3490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99700" y="427700"/>
            <a:ext cx="90444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Detecting hands and finding the location of the corresponding person for each detected hand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0" y="-69700"/>
            <a:ext cx="9067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i="1" sz="29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76200" y="2438400"/>
            <a:ext cx="4413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in unconstrained conditions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people in the scene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varying overlaps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occlusions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/>
        </p:nvSpPr>
        <p:spPr>
          <a:xfrm>
            <a:off x="23500" y="1113500"/>
            <a:ext cx="90444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and Surveillance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detecting the culprit in a crowded area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</a:t>
            </a:r>
            <a:r>
              <a:rPr lang="en-US" sz="2000" u="sng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AR</a:t>
            </a:r>
            <a:r>
              <a:rPr lang="en-US" sz="20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tracking of hands and bodies is essential for collaboration, interaction and communication in the </a:t>
            </a:r>
            <a:r>
              <a:rPr lang="en-US" sz="2000">
                <a:solidFill>
                  <a:srgbClr val="783F04"/>
                </a:solidFill>
                <a:latin typeface="Calibri"/>
                <a:ea typeface="Calibri"/>
                <a:cs typeface="Calibri"/>
                <a:sym typeface="Calibri"/>
              </a:rPr>
              <a:t>same augmented environment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Healthcare and Telemedicine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track the movements of patients for monitoring their health and remote medical assistance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 language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(human-human communication) interpretation- who said what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18"/>
          <p:cNvSpPr txBox="1"/>
          <p:nvPr/>
        </p:nvSpPr>
        <p:spPr>
          <a:xfrm>
            <a:off x="0" y="-697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i="1" sz="31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319050" y="533400"/>
            <a:ext cx="8725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Hand-body localization?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0" y="-697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i="1" sz="31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5550" y="371575"/>
            <a:ext cx="91440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unconstrained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quality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images - annotations for hand locations and their corresponding body locations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20,490(including 1,629 test) images with bounding box annotations - more than 57K hand and 63K body instances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varying degrees of occlusions and overlap - challenging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annotation: an xml file for each image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for each object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annotation-file has-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name(body/ hand)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id(1,2,3…)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bounding box coordinates(xmin, ymin, xmax, ymax)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segmentation coordinates(x1, x2, x3, x4,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 y2, y3, y4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association of body and hand -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&amp; body id together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0" y="-697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i="1" sz="31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515900"/>
            <a:ext cx="5845151" cy="38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0675" y="306950"/>
            <a:ext cx="2663450" cy="440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5876125" y="1886275"/>
            <a:ext cx="670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6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lin ang="5400012" scaled="0"/>
        </a:gra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0" y="-69700"/>
            <a:ext cx="90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Datapoint Visualisation</a:t>
            </a:r>
            <a:endParaRPr i="1" sz="31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592100"/>
            <a:ext cx="6248402" cy="4167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7151450" y="-69700"/>
            <a:ext cx="1916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100">
                <a:solidFill>
                  <a:srgbClr val="99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i="1" sz="3100">
              <a:solidFill>
                <a:srgbClr val="99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7442525" y="684500"/>
            <a:ext cx="16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Link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to the dataset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951"/>
            <a:ext cx="72401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